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sldIdLst>
    <p:sldId id="260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D1DDF0"/>
    <a:srgbClr val="8AA8DA"/>
    <a:srgbClr val="3852C2"/>
    <a:srgbClr val="42568D"/>
    <a:srgbClr val="5D7897"/>
    <a:srgbClr val="E1E5F3"/>
    <a:srgbClr val="2F5897"/>
    <a:srgbClr val="6076B4"/>
    <a:srgbClr val="CF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1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16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7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Причины исключения из Реестра</a:t>
            </a:r>
          </a:p>
        </c:rich>
      </c:tx>
      <c:overlay val="0"/>
    </c:title>
    <c:autoTitleDeleted val="0"/>
    <c:view3D>
      <c:rotX val="1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064173801782445E-2"/>
          <c:y val="0.18409506251574279"/>
          <c:w val="0.68881283744061006"/>
          <c:h val="0.6873377171813156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2023 - 21 ММ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531400966183593E-2"/>
                  <c:y val="0.17013892765267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ED-4056-9B45-0BBD01E96BC0}"/>
                </c:ext>
              </c:extLst>
            </c:dLbl>
            <c:dLbl>
              <c:idx val="1"/>
              <c:layout>
                <c:manualLayout>
                  <c:x val="-1.2075811346053083E-3"/>
                  <c:y val="-2.349364659981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ED-4056-9B45-0BBD01E96BC0}"/>
                </c:ext>
              </c:extLst>
            </c:dLbl>
            <c:dLbl>
              <c:idx val="2"/>
              <c:layout>
                <c:manualLayout>
                  <c:x val="-2.4154589371980653E-3"/>
                  <c:y val="-4.8611122186479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ED-4056-9B45-0BBD01E96B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Ликвидация юр.лица</c:v>
                </c:pt>
                <c:pt idx="1">
                  <c:v>Заявление перевозчика</c:v>
                </c:pt>
                <c:pt idx="2">
                  <c:v>ФСНТ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55-4E55-A16B-0E3810392C0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2024 - 97 ММ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4.4560195337606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ED-4056-9B45-0BBD01E96BC0}"/>
                </c:ext>
              </c:extLst>
            </c:dLbl>
            <c:dLbl>
              <c:idx val="1"/>
              <c:layout>
                <c:manualLayout>
                  <c:x val="-1.6790322322627761E-2"/>
                  <c:y val="-2.3821901143129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ED-4056-9B45-0BBD01E96B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Ликвидация юр.лица</c:v>
                </c:pt>
                <c:pt idx="1">
                  <c:v>Заявление перевозчика</c:v>
                </c:pt>
                <c:pt idx="2">
                  <c:v>ФСНТ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</c:v>
                </c:pt>
                <c:pt idx="1">
                  <c:v>30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55-4E55-A16B-0E3810392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961160"/>
        <c:axId val="197731264"/>
        <c:axId val="24175704"/>
      </c:bar3DChart>
      <c:catAx>
        <c:axId val="1309611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anchor="t" anchorCtr="1"/>
          <a:lstStyle/>
          <a:p>
            <a:pPr>
              <a:defRPr sz="1600" baseline="0"/>
            </a:pPr>
            <a:endParaRPr lang="ru-RU"/>
          </a:p>
        </c:txPr>
        <c:crossAx val="197731264"/>
        <c:crosses val="autoZero"/>
        <c:auto val="1"/>
        <c:lblAlgn val="ctr"/>
        <c:lblOffset val="100"/>
        <c:noMultiLvlLbl val="0"/>
      </c:catAx>
      <c:valAx>
        <c:axId val="197731264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130961160"/>
        <c:crosses val="autoZero"/>
        <c:crossBetween val="between"/>
      </c:valAx>
      <c:serAx>
        <c:axId val="24175704"/>
        <c:scaling>
          <c:orientation val="minMax"/>
        </c:scaling>
        <c:delete val="1"/>
        <c:axPos val="b"/>
        <c:majorTickMark val="out"/>
        <c:minorTickMark val="none"/>
        <c:tickLblPos val="none"/>
        <c:crossAx val="197731264"/>
        <c:crosses val="autoZero"/>
      </c:serAx>
    </c:plotArea>
    <c:legend>
      <c:legendPos val="r"/>
      <c:layout>
        <c:manualLayout>
          <c:xMode val="edge"/>
          <c:yMode val="edge"/>
          <c:x val="0.77956126908914269"/>
          <c:y val="0.50279686877892416"/>
          <c:w val="0.14336964139122807"/>
          <c:h val="0.42932592713147189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0.80866</cdr:x>
      <cdr:y>0.79808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05943" y="37555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36844EEC-F869-4781-83A5-974657F83CF0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40E96DE-38D8-49E7-83D8-2433F1C91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97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428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87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121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80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62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16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917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9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6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88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72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5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96DE-38D8-49E7-83D8-2433F1C912A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6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8/28/2024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8/28/2024</a:t>
            </a:fld>
            <a:endParaRPr lang="en-US" sz="800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20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2600" y="1484784"/>
            <a:ext cx="10411904" cy="3024336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Федеральное бюджетное учреждение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«Агентство автомобильного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транспорта»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(ФБУ «Росавтотранс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»):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Публичное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обсуждение результатов правоприменительной практики по результатам проведения федерального государственного контроля (надзора) на автомобильном транспорте, городском наземном электрическом транспорте и в дорожном хозяйстве за 6 месяцев 2024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года.</a:t>
            </a:r>
            <a:r>
              <a:rPr lang="ru-RU" sz="2800" b="1" dirty="0" smtClean="0">
                <a:solidFill>
                  <a:srgbClr val="0070C0"/>
                </a:solidFill>
                <a:latin typeface="Arial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Arial" charset="0"/>
              </a:rPr>
            </a:br>
            <a:endParaRPr lang="ru-RU" sz="20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3512" y="5877272"/>
            <a:ext cx="7419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Директор филиала ФБУ «Росавтотранс» в СФО Андрей Борисович Пак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10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980728"/>
            <a:ext cx="1072919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лицензии на осуществление деятельности по перевозкам пассажиров и иных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дня, по окончании которого перевозчики прекращают осуществление перевозок по маршруту в соответствии с представленным ими заявлением об отказе от данного права (заявление представляется перевозчиком не позднее, чем за 3 рабочих дня до указываемой в нем даты прекращения осуществления перевозок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также производится при невыполнении ни одного рейса в течение одной календарной недели в случае, если расписанием по межрегиональному маршруту предусматривается осуществление менее пяти рейсов в течение календарной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силу решения об отмене маршрута регулярных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перевозок;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государственной регистрации смерти индивидуального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предпринимателя;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уточняется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действие свидетельства об осуществлении перевозок по межрегиональному маршруту прекращается по истечении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дней со дня обращения перевозчика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заявлением об отказе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свидетельства: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87688" y="389168"/>
            <a:ext cx="6984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прекращения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и карт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11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4032" y="1556792"/>
            <a:ext cx="1076499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оснований для прекращения договора простого товарищества, предусмотренных Гражданским кодексом РФ (ранее расторжение договора простого товарищества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приостанавливается на срок приостановления действия лицензии на перевозки (если действие лицензии приостанавливается у одного из участников простого товарищества, действие свидетельства в отношении других участников такого договора не приостанавливается);</a:t>
            </a: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свидетельства прекращено по решению суда в связи с административными правонарушениями перевозчика (за несоблюдение требований в отношении максимального количества транспортных средств на маршруте, сроков информирования уполномоченных органов об изменении нерегулируемых тарифов) перевозчик лишается права инициировать установление межрегиональных маршрутов регулярных перевозок и участвовать в открытых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71464" y="67025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органов в суд с заявлением о прекращении действия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12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1344" y="1556792"/>
            <a:ext cx="1094521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должны предусматривать ограничение передвижения населения и транспортных средств;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изменять маршрут на срок, не превышающий тридцати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характеристики транспортных средств и максимальный срок их эксплуатации, использовать транспортные средства меньшего класса, сокращать количество выполняемых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рейсов;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перевозчика изменять маршрут для объезда закрытых автомобильных дорог, размещенных на них искусственных дорожных сооружений, автовокзалов, автостанций на срок, не превышающий 30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дней;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3 дней срок, в течение которого владельцы остановочных пунктов оповещают пассажиров об изменениях маршрута, произведенного по уведомлению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перевозчика;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 осуществляется перевозчиком не более 1 раза в течение 180 последовательных дней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9416" y="656242"/>
            <a:ext cx="9937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уведомительного изменения маршрута перевозчиком в случае установления мер по обеспечению санитарно-эпидемиологического благополучия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13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556792"/>
            <a:ext cx="1094521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маршрутов при изменении границ часовых зон федеральным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при выявлении остановочного пункта, включенного в межрегиональный маршрут регулярных перевозок, но отсутствующего в реестре остановочных пунктов по межрегиональным и международным маршрутам регулярных перевозок, в соответствии с которым: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Минтранс России обращается в субъект РФ, в случае не направления субъектом РФ заявления на регистрацию данного остановочного пункта в реестре остановочных пунктов по межрегиональным и международным маршрутам и несоответствия данного остановочного пункта Правилам пассажирских перевозок исключает сведения о таком остановочном пункте из межрегиональных маршрутов; 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карты межрегионального маршрута выдаются при условии, что все остановочные пункты данного маршрута включены в реестр остановочных пунктов по межрегиональным и международным маршрутам регулярных перевозок. 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3392" y="835611"/>
            <a:ext cx="96668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едеральном законе № 220-ФЗ </a:t>
            </a:r>
          </a:p>
          <a:p>
            <a:pPr algn="ctr"/>
            <a:r>
              <a:rPr lang="ru-RU" sz="2400" b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</a:t>
            </a:r>
            <a:r>
              <a:rPr lang="ru-RU" sz="2400" b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29.05.2023 </a:t>
            </a:r>
            <a:r>
              <a:rPr lang="ru-RU" sz="2400" b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185-ФЗ)</a:t>
            </a:r>
            <a:endParaRPr lang="ru-RU" sz="2400" b="1" dirty="0">
              <a:ln w="0"/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2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14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3568" y="1268760"/>
            <a:ext cx="107109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границах субъекта РФ остановочных пунктов, которые разрешается использовать в качестве начальных остановочных пунктов и (или) конечных остановочных пунктов по межрегиональным маршрутам теперь является полномочием лишь городов федерального значения Москва, Санкт-Петербург и Севастополь;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оснований для отказа в установлении, изменении межрегионального маршрута исключено несоответствие маршрута требованиям, установленным правилами обеспечения безопасности перевозок пассажиров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направления уполномоченным органом субъекта РФ заключения о наличии или отсутствии оснований для отказа в установлении, изменении межрегионального маршрута в форме электронного документа, теперь оно должно быть подписано усиленной квалифицированной электронной подписью;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об остановочном пункте из реестра остановочных пунктов по межрегиональным и международным маршрутам осуществляется теперь и по заявлению уполномоченного органа исполнительной власти субъекта РФ, представившими заявление о регистрации такого остановочного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пункта.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9416" y="656242"/>
            <a:ext cx="99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взаимодействия с УОИВ субъектов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8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15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122B3-4D58-4A1B-8FA8-125BFFB356E1}"/>
              </a:ext>
            </a:extLst>
          </p:cNvPr>
          <p:cNvSpPr txBox="1"/>
          <p:nvPr/>
        </p:nvSpPr>
        <p:spPr>
          <a:xfrm>
            <a:off x="-30440" y="1052736"/>
            <a:ext cx="11242431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Обобщенная информация о перевозчиках, не эксплуатирующих межрегиональные маршруты, регулярно направляется в МТУ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СФО для проведения контрольных мероприятий.</a:t>
            </a:r>
          </a:p>
          <a:p>
            <a:pPr indent="450000"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Сотрудниками филиала проводятся профилактические мероприятия в отношении перевозчиков направленные на соблюдение установленного расписания движения.</a:t>
            </a:r>
          </a:p>
          <a:p>
            <a:pPr indent="450000"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28.08.2024 г. перевозчиками подано 60 заявления на Прекращение действия свидетельства, 25 -  утверждено, по 33 - сформирован проект решения, 1 – отозвано заявителем, 1 – отклонено.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Bahnschrift Correct" panose="020B0502040204020203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84391550"/>
              </p:ext>
            </p:extLst>
          </p:nvPr>
        </p:nvGraphicFramePr>
        <p:xfrm>
          <a:off x="4220751" y="2967524"/>
          <a:ext cx="7563881" cy="3731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18667"/>
              </p:ext>
            </p:extLst>
          </p:nvPr>
        </p:nvGraphicFramePr>
        <p:xfrm>
          <a:off x="551384" y="3479960"/>
          <a:ext cx="4114800" cy="3186097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29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9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Тыва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Хакасия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Алтайский край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Красноярский край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Томская область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97037" y="3058835"/>
            <a:ext cx="3528338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92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+mn-cs"/>
              </a:defRPr>
            </a:pPr>
            <a:r>
              <a:rPr lang="ru-RU" dirty="0" smtClean="0"/>
              <a:t>Исключенные из Реестра 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5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980728"/>
            <a:ext cx="102251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Федеральный закон №185-ФЗ принят в целях совершенствования законодательства в сфере организации пассажирских перевозок, вступает в силу с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01.09.2024 г.,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за исключением статьи 3, которая вступает в силу с 29.05.2023 (в части переноса сроков вступления изменений статьи 34 Федерального закона №220-ФЗ на 01.09.2026), вносит изменения в Федеральные законы: 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7675" algn="just"/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  <a:tabLst>
                <a:tab pos="358775" algn="l"/>
              </a:tabLs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от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08.11.2007 № 259-ФЗ «Устав автомобильного и городского наземного электрического транспорта» (Федеральный закон № 259-ФЗ); 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  <a:tabLst>
                <a:tab pos="358775" algn="l"/>
              </a:tabLst>
            </a:pP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  <a:tabLst>
                <a:tab pos="358775" algn="l"/>
              </a:tabLs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13.07.2015 № 220-ФЗ «Об организации регулярных перевозок пассажиров и багажа автомобильным транспортом и городским наземным электрическим транспортом в Российской Федерации и о внесении изменений в отдельные законодательные акты Российской Федерации» (далее – Федеральный закон №220-ФЗ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9968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3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980728"/>
            <a:ext cx="1094521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порядок подачи и рассмотрения заявления об изменении межрегионального маршрута регулярных перевозок;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вводятся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основания для изменения межрегионального маршрута в случаях изменения границ часовых зон, исключения остановочного пункта из состава маршрута;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уточняется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оформления решения о возврате заявления на установление, изменение межрегионального маршрута;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заявления об изменении межрегионального маршрута сокращается до 10 рабочих дней в случае приведения маршрута в соответствие с нормативным актом субъекта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РФ;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начала перевозок по измененному межрегиональному маршруту регулярных перевозок не позднее чем через 10 дней со дня изменения сведений о данном маршруте в реестре, а если изменение данного маршрута предусматривает увеличение максимального количества транспортных средств и (или) изменение их характеристик, не позднее чем через 90 дней со дня изменения сведений о данном маршруте в реестре;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межрегионального маршрута получили изменения расписания и изменения характеристик транспортных средств, влияющих на качество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перевозок.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31704" y="420621"/>
            <a:ext cx="6274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организации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перевозок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7619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4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7368" y="2056633"/>
            <a:ext cx="1058517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перевозчика от получения свидетельства в течение 90 дней со дня установления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маршрута;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(конечного) остановочного пункта по межрегиональному маршруту в реестре остановочных пунктов по межрегиональным маршрутам после отказа уполномоченного органа в его регистрации и его несоответствия Правилам перевозок пассажиров и багажа автомобильным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транспортом.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/>
              <a:t> </a:t>
            </a:r>
          </a:p>
          <a:p>
            <a:pPr algn="just"/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1424" y="823250"/>
            <a:ext cx="9865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оснований для отмены межрегионального маршрута включены:</a:t>
            </a:r>
          </a:p>
        </p:txBody>
      </p:sp>
    </p:spTree>
    <p:extLst>
      <p:ext uri="{BB962C8B-B14F-4D97-AF65-F5344CB8AC3E}">
        <p14:creationId xmlns:p14="http://schemas.microsoft.com/office/powerpoint/2010/main" val="14107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5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844824"/>
            <a:ext cx="10650953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«вид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перевозок»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указаны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перевозки по регулируемым тарифам или регулярные перевозки по нерегулируемым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тарифам; </a:t>
            </a: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графе «характеристики транспортных средств, влияющие на качество перевозок» теперь указываются доли транспортных средств с такими характеристиками в процентах от максимального количества транспортных средств соответствующего класса; </a:t>
            </a: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осуществления регулярных перевозок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конкретного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перевозчика.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47528" y="967579"/>
            <a:ext cx="7055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ведения реестров маршрутов </a:t>
            </a:r>
          </a:p>
        </p:txBody>
      </p:sp>
    </p:spTree>
    <p:extLst>
      <p:ext uri="{BB962C8B-B14F-4D97-AF65-F5344CB8AC3E}">
        <p14:creationId xmlns:p14="http://schemas.microsoft.com/office/powerpoint/2010/main" val="11433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6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1720092"/>
            <a:ext cx="1008112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Дополняется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новыми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сведениями: 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регистрационном номере записи о создании юридического лица, государственном регистрационном номере записи о государственной регистрации индивидуального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предпринимателя;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почты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перевозчика; 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контракта или сроке действия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свидетельства;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вынесения решений об установлении, изменении или отмене маршрута и реквизиты таких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решений;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либо предоставлении права осуществления регулярных перевозок по нерегулируемым тарифам и реквизиты таких решений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3998" y="631922"/>
            <a:ext cx="7055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ведения реестров маршрутов </a:t>
            </a:r>
          </a:p>
        </p:txBody>
      </p:sp>
    </p:spTree>
    <p:extLst>
      <p:ext uri="{BB962C8B-B14F-4D97-AF65-F5344CB8AC3E}">
        <p14:creationId xmlns:p14="http://schemas.microsoft.com/office/powerpoint/2010/main" val="24078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7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9336" y="1316771"/>
            <a:ext cx="110172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остановочного пункта в реестре межрегиональных маршрутов дополнен условием, что такой пункт включен в перечень, утвержденный нормативным правовым актом субъекта РФ; 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сведений в заявлении о регистрации остановочного пункта в реестре остановочных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3619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остановочного пункта, кадастровый номер земельного участка, на котором расположен остановочный пункт, в отношении остановочных пунктов, расположенных на территории автовокзала или автостанции, либо географические координаты остановочного пункта - в отношении остановочных пунктов, расположенных вне автовокзала или автостанции;</a:t>
            </a:r>
          </a:p>
          <a:p>
            <a:pPr marL="447675" indent="3619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остановочного пункта (автовокзал, автостанция, остановочный пункт, расположенный вне территории автовокзала или автостанции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3619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заявителе (полное наименование юридического лица, адрес места нахождения юридического лица (согласно учредительному документу) или фамилия, имя и, если имеется, отчество индивидуального предпринимателя и адрес места жительства индивидуального предпринимателя, ОГРН,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3619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о недопущении в договоре оказания услуг права взимания неустойки (штрафов, пеней) за неисполнение или ненадлежащее исполнение стороной договора обязанностей, возложенных на нее нормативным правовым актом РФ, нормативным правовым актом субъекта РФ, а также права ограничивать осуществление деятельности стороной договора в случае неисполнения или ненадлежащего исполнения стороной договора указанных обязанностей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3592" y="485774"/>
            <a:ext cx="81516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требований к объектам транспортной инфраструктуры и порядка пользования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8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980728"/>
            <a:ext cx="1065718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об остановочном пункте из реестра остановочных пунктов по межрегиональным и международным маршрутам осуществляется теперь и по заявлению уполномоченного органа исполнительной власти субъекта РФ, представившими заявление о регистрации такого остановочного пункта (ранее мог обратиться только владелец остановочного пункта);</a:t>
            </a: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до 3 дней увеличен срок, в течение которого владелец остановочного пункта размещает информацию для пассажиров об отмене межрегионального маршрута, в случае получения такой информации от уполномоченного федерального органа исполнительной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 до 3 дней срок, в течение которого владельцы остановочных пунктов оповещают пассажиров об изменениях маршрута, перевозчиком в случае установления мер по обеспечению санитарно-эпидемиологического благополучия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8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28000">
              <a:schemeClr val="tx2">
                <a:lumMod val="20000"/>
                <a:lumOff val="8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93B1CB-78B7-6203-5BEA-D60FD0A4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576"/>
            <a:ext cx="3575114" cy="7680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68608" y="5652490"/>
            <a:ext cx="51336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ru-RU" b="1" dirty="0" smtClean="0">
                <a:solidFill>
                  <a:srgbClr val="5E5E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9</a:t>
            </a:r>
            <a:endParaRPr lang="ru-RU" b="1" dirty="0">
              <a:solidFill>
                <a:srgbClr val="5E5E5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568" y="2469401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800" b="1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980728"/>
            <a:ext cx="105851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свидетельстве и карте маршрута теперь указывается дата начала действия документа и, если он выдан на ограниченный срок, дата окончания срока 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действия; 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переоформления свидетельства и карт маршрута изменен с 5 дней до 5 рабочих дней со дня обращения перевозчика в уполномоченный орган с соответствующим заявлением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уточняется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требования к защищенности бланка карты маршрута от подделок, а также требования к электронным картам, содержащим сведения о карте маршрута регулярных перевозок, утверждаются Минтрансом России; 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согласно которой в случае переоформления карты маршрута в связи с продлением срока ее действия перевозчик обращается в уполномоченный орган, выдавший карту маршрута, не позднее, чем за 5 дней до окончания срока ее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3999" y="631922"/>
            <a:ext cx="6984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 и карт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4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14378</TotalTime>
  <Words>1803</Words>
  <Application>Microsoft Office PowerPoint</Application>
  <PresentationFormat>Широкоэкранный</PresentationFormat>
  <Paragraphs>162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Bahnschrift Correct</vt:lpstr>
      <vt:lpstr>Calibri</vt:lpstr>
      <vt:lpstr>Cambria</vt:lpstr>
      <vt:lpstr>Helvetica Neue</vt:lpstr>
      <vt:lpstr>Times New Roman</vt:lpstr>
      <vt:lpstr>Wingdings</vt:lpstr>
      <vt:lpstr>Соседство</vt:lpstr>
      <vt:lpstr>Федеральное бюджетное учреждение  «Агентство автомобильного транспорта»  (ФБУ «Росавтотранс»):   Публичное обсуждение результатов правоприменительной практики по результатам проведения федерального государственного контроля (надзора) на автомобильном транспорте, городском наземном электрическом транспорте и в дорожном хозяйстве за 6 месяцев 2024 года.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Веселов А.С.</dc:creator>
  <cp:lastModifiedBy>HP</cp:lastModifiedBy>
  <cp:revision>1007</cp:revision>
  <cp:lastPrinted>2024-02-27T07:16:50Z</cp:lastPrinted>
  <dcterms:created xsi:type="dcterms:W3CDTF">2017-04-02T10:22:04Z</dcterms:created>
  <dcterms:modified xsi:type="dcterms:W3CDTF">2024-08-28T08:48:50Z</dcterms:modified>
</cp:coreProperties>
</file>